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  <p:sldId id="279" r:id="rId25"/>
    <p:sldId id="278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07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95600" y="1371600"/>
            <a:ext cx="5867400" cy="2286000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5791200" cy="14478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600"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FA24E57-12CE-4D58-B827-A10A537FD5C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>
            <a:off x="228600" y="990600"/>
            <a:ext cx="8610600" cy="0"/>
          </a:xfrm>
          <a:prstGeom prst="line">
            <a:avLst/>
          </a:prstGeom>
          <a:noFill/>
          <a:ln w="6667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5128" name="Group 8"/>
          <p:cNvGrpSpPr>
            <a:grpSpLocks/>
          </p:cNvGrpSpPr>
          <p:nvPr/>
        </p:nvGrpSpPr>
        <p:grpSpPr bwMode="auto">
          <a:xfrm>
            <a:off x="228600" y="1447800"/>
            <a:ext cx="2286000" cy="2514600"/>
            <a:chOff x="144" y="912"/>
            <a:chExt cx="1440" cy="1584"/>
          </a:xfrm>
        </p:grpSpPr>
        <p:sp>
          <p:nvSpPr>
            <p:cNvPr id="5129" name="Rectangle 9"/>
            <p:cNvSpPr>
              <a:spLocks noChangeArrowheads="1"/>
            </p:cNvSpPr>
            <p:nvPr/>
          </p:nvSpPr>
          <p:spPr bwMode="auto">
            <a:xfrm>
              <a:off x="960" y="912"/>
              <a:ext cx="52" cy="97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0" name="Rectangle 10"/>
            <p:cNvSpPr>
              <a:spLocks noChangeArrowheads="1"/>
            </p:cNvSpPr>
            <p:nvPr/>
          </p:nvSpPr>
          <p:spPr bwMode="auto">
            <a:xfrm>
              <a:off x="844" y="912"/>
              <a:ext cx="52" cy="86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" name="Rectangle 11"/>
            <p:cNvSpPr>
              <a:spLocks noChangeArrowheads="1"/>
            </p:cNvSpPr>
            <p:nvPr/>
          </p:nvSpPr>
          <p:spPr bwMode="auto">
            <a:xfrm>
              <a:off x="727" y="912"/>
              <a:ext cx="52" cy="73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2" name="Rectangle 12"/>
            <p:cNvSpPr>
              <a:spLocks noChangeArrowheads="1"/>
            </p:cNvSpPr>
            <p:nvPr/>
          </p:nvSpPr>
          <p:spPr bwMode="auto">
            <a:xfrm>
              <a:off x="610" y="912"/>
              <a:ext cx="52" cy="61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3" name="Rectangle 13"/>
            <p:cNvSpPr>
              <a:spLocks noChangeArrowheads="1"/>
            </p:cNvSpPr>
            <p:nvPr/>
          </p:nvSpPr>
          <p:spPr bwMode="auto">
            <a:xfrm>
              <a:off x="494" y="912"/>
              <a:ext cx="52" cy="49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4" name="Rectangle 14"/>
            <p:cNvSpPr>
              <a:spLocks noChangeArrowheads="1"/>
            </p:cNvSpPr>
            <p:nvPr/>
          </p:nvSpPr>
          <p:spPr bwMode="auto">
            <a:xfrm>
              <a:off x="377" y="912"/>
              <a:ext cx="52" cy="36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5" name="Rectangle 15"/>
            <p:cNvSpPr>
              <a:spLocks noChangeArrowheads="1"/>
            </p:cNvSpPr>
            <p:nvPr/>
          </p:nvSpPr>
          <p:spPr bwMode="auto">
            <a:xfrm>
              <a:off x="260" y="912"/>
              <a:ext cx="52" cy="24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6" name="Rectangle 16"/>
            <p:cNvSpPr>
              <a:spLocks noChangeArrowheads="1"/>
            </p:cNvSpPr>
            <p:nvPr/>
          </p:nvSpPr>
          <p:spPr bwMode="auto">
            <a:xfrm>
              <a:off x="144" y="912"/>
              <a:ext cx="52" cy="12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7" name="Rectangle 17"/>
            <p:cNvSpPr>
              <a:spLocks noChangeArrowheads="1"/>
            </p:cNvSpPr>
            <p:nvPr/>
          </p:nvSpPr>
          <p:spPr bwMode="auto">
            <a:xfrm>
              <a:off x="1077" y="912"/>
              <a:ext cx="49" cy="10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8" name="Rectangle 18"/>
            <p:cNvSpPr>
              <a:spLocks noChangeArrowheads="1"/>
            </p:cNvSpPr>
            <p:nvPr/>
          </p:nvSpPr>
          <p:spPr bwMode="auto">
            <a:xfrm>
              <a:off x="1191" y="912"/>
              <a:ext cx="49" cy="1223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9" name="Rectangle 19"/>
            <p:cNvSpPr>
              <a:spLocks noChangeArrowheads="1"/>
            </p:cNvSpPr>
            <p:nvPr/>
          </p:nvSpPr>
          <p:spPr bwMode="auto">
            <a:xfrm>
              <a:off x="1304" y="912"/>
              <a:ext cx="49" cy="13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" name="Rectangle 20"/>
            <p:cNvSpPr>
              <a:spLocks noChangeArrowheads="1"/>
            </p:cNvSpPr>
            <p:nvPr/>
          </p:nvSpPr>
          <p:spPr bwMode="auto">
            <a:xfrm>
              <a:off x="1418" y="912"/>
              <a:ext cx="52" cy="1466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" name="Rectangle 21"/>
            <p:cNvSpPr>
              <a:spLocks noChangeArrowheads="1"/>
            </p:cNvSpPr>
            <p:nvPr/>
          </p:nvSpPr>
          <p:spPr bwMode="auto">
            <a:xfrm>
              <a:off x="1535" y="912"/>
              <a:ext cx="49" cy="158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42" name="Line 22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7F0E70E-6CCE-44CF-B9D2-F0D84A32257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457200"/>
            <a:ext cx="17526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457200"/>
            <a:ext cx="51054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EA30716-613E-41CA-9374-39FB3430F10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3D0C84F-4EA2-48C0-AD89-8E2F9F2D209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E02BBC3-737F-42E7-810B-D4C6F78FC84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9A66FD-80BB-4B8D-8424-C008D01BC91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2B1C944-8240-4A84-9A91-976E1D5EF04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5C100B-AF94-47E7-90DE-5C3E7E848E3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B3E523B-E03A-45F6-B568-29A79A1237B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65E9D75-D5C6-4983-93BC-0974D361860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8744B9-C34E-46B8-AE8C-3A504E32C6C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457200"/>
            <a:ext cx="7010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1981200"/>
            <a:ext cx="7010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</a:defRPr>
            </a:lvl1pPr>
          </a:lstStyle>
          <a:p>
            <a:fld id="{A19AB32A-A205-433A-8E0C-54CE8097A44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228600" y="304800"/>
            <a:ext cx="8610600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4104" name="Group 8"/>
          <p:cNvGrpSpPr>
            <a:grpSpLocks/>
          </p:cNvGrpSpPr>
          <p:nvPr/>
        </p:nvGrpSpPr>
        <p:grpSpPr bwMode="auto">
          <a:xfrm>
            <a:off x="228600" y="457200"/>
            <a:ext cx="1246188" cy="1371600"/>
            <a:chOff x="144" y="288"/>
            <a:chExt cx="785" cy="864"/>
          </a:xfrm>
        </p:grpSpPr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589" y="288"/>
              <a:ext cx="28" cy="534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6" name="Rectangle 10"/>
            <p:cNvSpPr>
              <a:spLocks noChangeArrowheads="1"/>
            </p:cNvSpPr>
            <p:nvPr/>
          </p:nvSpPr>
          <p:spPr bwMode="auto">
            <a:xfrm>
              <a:off x="526" y="288"/>
              <a:ext cx="28" cy="47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7" name="Rectangle 11"/>
            <p:cNvSpPr>
              <a:spLocks noChangeArrowheads="1"/>
            </p:cNvSpPr>
            <p:nvPr/>
          </p:nvSpPr>
          <p:spPr bwMode="auto">
            <a:xfrm>
              <a:off x="462" y="288"/>
              <a:ext cx="28" cy="40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auto">
            <a:xfrm>
              <a:off x="398" y="288"/>
              <a:ext cx="28" cy="33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9" name="Rectangle 13"/>
            <p:cNvSpPr>
              <a:spLocks noChangeArrowheads="1"/>
            </p:cNvSpPr>
            <p:nvPr/>
          </p:nvSpPr>
          <p:spPr bwMode="auto">
            <a:xfrm>
              <a:off x="335" y="288"/>
              <a:ext cx="28" cy="26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0" name="Rectangle 14"/>
            <p:cNvSpPr>
              <a:spLocks noChangeArrowheads="1"/>
            </p:cNvSpPr>
            <p:nvPr/>
          </p:nvSpPr>
          <p:spPr bwMode="auto">
            <a:xfrm>
              <a:off x="271" y="288"/>
              <a:ext cx="28" cy="19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1" name="Rectangle 15"/>
            <p:cNvSpPr>
              <a:spLocks noChangeArrowheads="1"/>
            </p:cNvSpPr>
            <p:nvPr/>
          </p:nvSpPr>
          <p:spPr bwMode="auto">
            <a:xfrm>
              <a:off x="207" y="288"/>
              <a:ext cx="29" cy="13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Rectangle 16"/>
            <p:cNvSpPr>
              <a:spLocks noChangeArrowheads="1"/>
            </p:cNvSpPr>
            <p:nvPr/>
          </p:nvSpPr>
          <p:spPr bwMode="auto">
            <a:xfrm>
              <a:off x="144" y="288"/>
              <a:ext cx="28" cy="68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Rectangle 17"/>
            <p:cNvSpPr>
              <a:spLocks noChangeArrowheads="1"/>
            </p:cNvSpPr>
            <p:nvPr/>
          </p:nvSpPr>
          <p:spPr bwMode="auto">
            <a:xfrm>
              <a:off x="653" y="288"/>
              <a:ext cx="26" cy="59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4" name="Rectangle 18"/>
            <p:cNvSpPr>
              <a:spLocks noChangeArrowheads="1"/>
            </p:cNvSpPr>
            <p:nvPr/>
          </p:nvSpPr>
          <p:spPr bwMode="auto">
            <a:xfrm>
              <a:off x="715" y="288"/>
              <a:ext cx="26" cy="66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5" name="Rectangle 19"/>
            <p:cNvSpPr>
              <a:spLocks noChangeArrowheads="1"/>
            </p:cNvSpPr>
            <p:nvPr/>
          </p:nvSpPr>
          <p:spPr bwMode="auto">
            <a:xfrm>
              <a:off x="776" y="288"/>
              <a:ext cx="27" cy="73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6" name="Rectangle 20"/>
            <p:cNvSpPr>
              <a:spLocks noChangeArrowheads="1"/>
            </p:cNvSpPr>
            <p:nvPr/>
          </p:nvSpPr>
          <p:spPr bwMode="auto">
            <a:xfrm>
              <a:off x="839" y="288"/>
              <a:ext cx="28" cy="8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7" name="Rectangle 21"/>
            <p:cNvSpPr>
              <a:spLocks noChangeArrowheads="1"/>
            </p:cNvSpPr>
            <p:nvPr/>
          </p:nvSpPr>
          <p:spPr bwMode="auto">
            <a:xfrm>
              <a:off x="902" y="288"/>
              <a:ext cx="27" cy="86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18" name="Rectangle 2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o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500">
          <a:solidFill>
            <a:schemeClr val="tx2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p"/>
        <a:defRPr sz="2200">
          <a:solidFill>
            <a:schemeClr val="tx2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2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NUL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hyperlink" Target="http://perso.wanadoo.es/autoenglish/gr.posapo.p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quia.com/jg/67716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/>
              <a:t>Possessive Nouns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57600" y="3200400"/>
            <a:ext cx="5791200" cy="1447800"/>
          </a:xfrm>
        </p:spPr>
        <p:txBody>
          <a:bodyPr/>
          <a:lstStyle/>
          <a:p>
            <a:r>
              <a:rPr lang="en-US"/>
              <a:t>Project LA Activity</a:t>
            </a:r>
          </a:p>
        </p:txBody>
      </p:sp>
      <p:pic>
        <p:nvPicPr>
          <p:cNvPr id="2055" name="Picture 7" descr="boy-thin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286000"/>
            <a:ext cx="2125663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00200" y="7620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AutoNum type="arabicPeriod"/>
            </a:pPr>
            <a:r>
              <a:rPr lang="en-US"/>
              <a:t> </a:t>
            </a:r>
            <a:r>
              <a:rPr lang="en-US" sz="6000"/>
              <a:t>The </a:t>
            </a:r>
            <a:r>
              <a:rPr lang="en-US" sz="6000" b="1">
                <a:solidFill>
                  <a:srgbClr val="FF33CC"/>
                </a:solidFill>
              </a:rPr>
              <a:t>Pilgrims’</a:t>
            </a:r>
            <a:r>
              <a:rPr lang="en-US" sz="6000"/>
              <a:t> ship was uncomfortable. </a:t>
            </a:r>
          </a:p>
        </p:txBody>
      </p:sp>
      <p:pic>
        <p:nvPicPr>
          <p:cNvPr id="14339" name="Picture 3" descr="shi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3810000"/>
            <a:ext cx="3352800" cy="2481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6800" y="8382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2.</a:t>
            </a:r>
            <a:r>
              <a:rPr lang="en-US" sz="6000"/>
              <a:t>  A sincere person compliment is a valuable gift.</a:t>
            </a:r>
          </a:p>
        </p:txBody>
      </p:sp>
      <p:pic>
        <p:nvPicPr>
          <p:cNvPr id="15365" name="Picture 5" descr="bigsmi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581400"/>
            <a:ext cx="3276600" cy="3003550"/>
          </a:xfrm>
          <a:prstGeom prst="rect">
            <a:avLst/>
          </a:prstGeom>
          <a:noFill/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8382000" y="6324600"/>
            <a:ext cx="685800" cy="228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7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676400" y="3657600"/>
            <a:ext cx="3048000" cy="2209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2057400" y="438785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hlinkClick r:id="" action="ppaction://hlinkshowjump?jump=nextslide"/>
              </a:rPr>
              <a:t>ANSWER</a:t>
            </a:r>
            <a:endParaRPr 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90600" y="762000"/>
            <a:ext cx="81534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2.</a:t>
            </a:r>
            <a:r>
              <a:rPr lang="en-US" sz="6000"/>
              <a:t>  A sincere </a:t>
            </a:r>
            <a:r>
              <a:rPr lang="en-US" sz="6000" b="1">
                <a:solidFill>
                  <a:srgbClr val="FF33CC"/>
                </a:solidFill>
              </a:rPr>
              <a:t>person’s</a:t>
            </a:r>
            <a:r>
              <a:rPr lang="en-US" sz="6000" b="1"/>
              <a:t> </a:t>
            </a:r>
            <a:r>
              <a:rPr lang="en-US" sz="6000"/>
              <a:t>compliment is a valuable gift.</a:t>
            </a:r>
          </a:p>
        </p:txBody>
      </p:sp>
      <p:pic>
        <p:nvPicPr>
          <p:cNvPr id="16387" name="Picture 3" descr="bigsmi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581400"/>
            <a:ext cx="3276600" cy="3003550"/>
          </a:xfrm>
          <a:prstGeom prst="rect">
            <a:avLst/>
          </a:prstGeom>
          <a:noFill/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8382000" y="6324600"/>
            <a:ext cx="685800" cy="228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19200" y="7620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3.</a:t>
            </a:r>
            <a:r>
              <a:rPr lang="en-US" sz="6000"/>
              <a:t>  Mrs. Graves class has a great website.</a:t>
            </a:r>
          </a:p>
        </p:txBody>
      </p:sp>
      <p:pic>
        <p:nvPicPr>
          <p:cNvPr id="17413" name="Picture 5" descr="comptrwor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3048000"/>
            <a:ext cx="3367088" cy="3000375"/>
          </a:xfrm>
          <a:prstGeom prst="rect">
            <a:avLst/>
          </a:prstGeom>
          <a:noFill/>
        </p:spPr>
      </p:pic>
      <p:sp>
        <p:nvSpPr>
          <p:cNvPr id="17414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676400" y="3657600"/>
            <a:ext cx="3048000" cy="2209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057400" y="438785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hlinkClick r:id="" action="ppaction://hlinkshowjump?jump=nextslide"/>
              </a:rPr>
              <a:t>ANSWER</a:t>
            </a:r>
            <a:endParaRPr 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90600" y="838200"/>
            <a:ext cx="81534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3.</a:t>
            </a:r>
            <a:r>
              <a:rPr lang="en-US" sz="6000"/>
              <a:t>  Mrs. </a:t>
            </a:r>
            <a:r>
              <a:rPr lang="en-US" sz="6000" b="1">
                <a:solidFill>
                  <a:srgbClr val="FF33CC"/>
                </a:solidFill>
              </a:rPr>
              <a:t>Graves’</a:t>
            </a:r>
            <a:r>
              <a:rPr lang="en-US" sz="6000"/>
              <a:t> class has a great website.</a:t>
            </a:r>
          </a:p>
        </p:txBody>
      </p:sp>
      <p:pic>
        <p:nvPicPr>
          <p:cNvPr id="18435" name="Picture 3" descr="comptrwor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3124200"/>
            <a:ext cx="3367088" cy="3000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00200" y="8382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4.</a:t>
            </a:r>
            <a:r>
              <a:rPr lang="en-US" sz="6000"/>
              <a:t>  The class teacher was very young.</a:t>
            </a:r>
          </a:p>
        </p:txBody>
      </p:sp>
      <p:pic>
        <p:nvPicPr>
          <p:cNvPr id="19460" name="Picture 4" descr="teacher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2819400"/>
            <a:ext cx="1560513" cy="3810000"/>
          </a:xfrm>
          <a:prstGeom prst="rect">
            <a:avLst/>
          </a:prstGeom>
          <a:noFill/>
        </p:spPr>
      </p:pic>
      <p:sp>
        <p:nvSpPr>
          <p:cNvPr id="1946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676400" y="3657600"/>
            <a:ext cx="3048000" cy="2209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2057400" y="438785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hlinkClick r:id="" action="ppaction://hlinkshowjump?jump=nextslide"/>
              </a:rPr>
              <a:t>ANSWER</a:t>
            </a:r>
            <a:endParaRPr 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838200"/>
            <a:ext cx="82296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4.</a:t>
            </a:r>
            <a:r>
              <a:rPr lang="en-US" sz="6000"/>
              <a:t>  The </a:t>
            </a:r>
            <a:r>
              <a:rPr lang="en-US" sz="6000" b="1">
                <a:solidFill>
                  <a:srgbClr val="FF33CC"/>
                </a:solidFill>
              </a:rPr>
              <a:t>class’</a:t>
            </a:r>
            <a:r>
              <a:rPr lang="en-US" sz="6000"/>
              <a:t> teacher was very young.</a:t>
            </a:r>
          </a:p>
        </p:txBody>
      </p:sp>
      <p:pic>
        <p:nvPicPr>
          <p:cNvPr id="20483" name="Picture 3" descr="teacher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1000" y="2743200"/>
            <a:ext cx="1560513" cy="3810000"/>
          </a:xfrm>
          <a:prstGeom prst="rect">
            <a:avLst/>
          </a:prstGeom>
          <a:noFill/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6096000" y="5029200"/>
            <a:ext cx="3048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/>
              <a:t>or </a:t>
            </a:r>
            <a:r>
              <a:rPr lang="en-US" sz="4400" b="1">
                <a:solidFill>
                  <a:srgbClr val="FF33CC"/>
                </a:solidFill>
              </a:rPr>
              <a:t>class’s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00200" y="8382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5.</a:t>
            </a:r>
            <a:r>
              <a:rPr lang="en-US" sz="6000"/>
              <a:t>  The pony rider was too heavy.</a:t>
            </a:r>
          </a:p>
        </p:txBody>
      </p:sp>
      <p:pic>
        <p:nvPicPr>
          <p:cNvPr id="21508" name="Picture 4" descr="cowboy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2895600"/>
            <a:ext cx="3429000" cy="3044825"/>
          </a:xfrm>
          <a:prstGeom prst="rect">
            <a:avLst/>
          </a:prstGeom>
          <a:noFill/>
        </p:spPr>
      </p:pic>
      <p:sp>
        <p:nvSpPr>
          <p:cNvPr id="2150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676400" y="3657600"/>
            <a:ext cx="3048000" cy="2209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057400" y="438785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hlinkClick r:id="" action="ppaction://hlinkshowjump?jump=nextslide"/>
              </a:rPr>
              <a:t>ANSWER</a:t>
            </a:r>
            <a:endParaRPr 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00200" y="8382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5.</a:t>
            </a:r>
            <a:r>
              <a:rPr lang="en-US" sz="6000"/>
              <a:t>  The </a:t>
            </a:r>
            <a:r>
              <a:rPr lang="en-US" sz="6000" b="1">
                <a:solidFill>
                  <a:srgbClr val="FF33CC"/>
                </a:solidFill>
              </a:rPr>
              <a:t>pony’s</a:t>
            </a:r>
            <a:r>
              <a:rPr lang="en-US" sz="6000"/>
              <a:t> rider was too heavy.</a:t>
            </a:r>
          </a:p>
        </p:txBody>
      </p:sp>
      <p:pic>
        <p:nvPicPr>
          <p:cNvPr id="22531" name="Picture 3" descr="cowboy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971800"/>
            <a:ext cx="3429000" cy="3044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00200" y="8382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6.</a:t>
            </a:r>
            <a:r>
              <a:rPr lang="en-US" sz="6000"/>
              <a:t>  Your brother attitude got him in trouble.</a:t>
            </a:r>
          </a:p>
        </p:txBody>
      </p:sp>
      <p:pic>
        <p:nvPicPr>
          <p:cNvPr id="23556" name="Picture 4" descr="boy-headphone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819400"/>
            <a:ext cx="1500188" cy="3657600"/>
          </a:xfrm>
          <a:prstGeom prst="rect">
            <a:avLst/>
          </a:prstGeom>
          <a:noFill/>
        </p:spPr>
      </p:pic>
      <p:sp>
        <p:nvSpPr>
          <p:cNvPr id="2355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676400" y="3657600"/>
            <a:ext cx="3048000" cy="2209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2057400" y="438785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hlinkClick r:id="" action="ppaction://hlinkshowjump?jump=nextslide"/>
              </a:rPr>
              <a:t>ANSWER</a:t>
            </a:r>
            <a:endParaRPr 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609600"/>
            <a:ext cx="7010400" cy="4114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6000" b="1"/>
              <a:t>Possessive nouns</a:t>
            </a:r>
            <a:r>
              <a:rPr lang="en-US" sz="6000"/>
              <a:t> are used to show possession (owning, or having).</a:t>
            </a:r>
            <a:r>
              <a:rPr lang="en-US" sz="3200"/>
              <a:t> </a:t>
            </a:r>
          </a:p>
        </p:txBody>
      </p:sp>
      <p:pic>
        <p:nvPicPr>
          <p:cNvPr id="6148" name="Picture 4" descr="ani_thinkingcap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3276600"/>
            <a:ext cx="2190750" cy="3209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00200" y="8382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6.</a:t>
            </a:r>
            <a:r>
              <a:rPr lang="en-US" sz="6000"/>
              <a:t>  Your </a:t>
            </a:r>
            <a:r>
              <a:rPr lang="en-US" sz="6000" b="1">
                <a:solidFill>
                  <a:srgbClr val="FF33CC"/>
                </a:solidFill>
              </a:rPr>
              <a:t>brother’s</a:t>
            </a:r>
            <a:r>
              <a:rPr lang="en-US" sz="6000">
                <a:solidFill>
                  <a:srgbClr val="FF33CC"/>
                </a:solidFill>
              </a:rPr>
              <a:t> </a:t>
            </a:r>
            <a:r>
              <a:rPr lang="en-US" sz="6000"/>
              <a:t>attitude got him in trouble.</a:t>
            </a:r>
          </a:p>
        </p:txBody>
      </p:sp>
      <p:pic>
        <p:nvPicPr>
          <p:cNvPr id="24579" name="Picture 3" descr="boy-headphone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819400"/>
            <a:ext cx="1500188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00200" y="8382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7.</a:t>
            </a:r>
            <a:r>
              <a:rPr lang="en-US" sz="6000"/>
              <a:t>  Amy report card was wonderful.</a:t>
            </a:r>
          </a:p>
        </p:txBody>
      </p:sp>
      <p:pic>
        <p:nvPicPr>
          <p:cNvPr id="25604" name="Picture 4" descr="a+gir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2971800"/>
            <a:ext cx="3571875" cy="2857500"/>
          </a:xfrm>
          <a:prstGeom prst="rect">
            <a:avLst/>
          </a:prstGeom>
          <a:noFill/>
        </p:spPr>
      </p:pic>
      <p:sp>
        <p:nvSpPr>
          <p:cNvPr id="2560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676400" y="3657600"/>
            <a:ext cx="3048000" cy="2209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2057400" y="438785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hlinkClick r:id="" action="ppaction://hlinkshowjump?jump=nextslide"/>
              </a:rPr>
              <a:t>ANSWER</a:t>
            </a:r>
            <a:endParaRPr 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00200" y="8382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7.</a:t>
            </a:r>
            <a:r>
              <a:rPr lang="en-US" sz="6000"/>
              <a:t>  </a:t>
            </a:r>
            <a:r>
              <a:rPr lang="en-US" sz="6000" b="1">
                <a:solidFill>
                  <a:srgbClr val="FF33CC"/>
                </a:solidFill>
              </a:rPr>
              <a:t>Amy’s</a:t>
            </a:r>
            <a:r>
              <a:rPr lang="en-US" sz="6000"/>
              <a:t> report card was wonderful.</a:t>
            </a:r>
          </a:p>
        </p:txBody>
      </p:sp>
      <p:pic>
        <p:nvPicPr>
          <p:cNvPr id="26627" name="Picture 3" descr="a+gir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200400"/>
            <a:ext cx="3571875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00200" y="8382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8.</a:t>
            </a:r>
            <a:r>
              <a:rPr lang="en-US" sz="6000"/>
              <a:t>  The little babies nursery had five beds.</a:t>
            </a:r>
          </a:p>
        </p:txBody>
      </p:sp>
      <p:pic>
        <p:nvPicPr>
          <p:cNvPr id="29699" name="Picture 3" descr="babyan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4114800"/>
            <a:ext cx="990600" cy="1981200"/>
          </a:xfrm>
          <a:prstGeom prst="rect">
            <a:avLst/>
          </a:prstGeom>
          <a:noFill/>
        </p:spPr>
      </p:pic>
      <p:pic>
        <p:nvPicPr>
          <p:cNvPr id="29700" name="Picture 4" descr="babyan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4114800"/>
            <a:ext cx="990600" cy="1981200"/>
          </a:xfrm>
          <a:prstGeom prst="rect">
            <a:avLst/>
          </a:prstGeom>
          <a:noFill/>
        </p:spPr>
      </p:pic>
      <p:pic>
        <p:nvPicPr>
          <p:cNvPr id="29701" name="Picture 5" descr="babyan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114800"/>
            <a:ext cx="990600" cy="1981200"/>
          </a:xfrm>
          <a:prstGeom prst="rect">
            <a:avLst/>
          </a:prstGeom>
          <a:noFill/>
        </p:spPr>
      </p:pic>
      <p:pic>
        <p:nvPicPr>
          <p:cNvPr id="29702" name="Picture 6" descr="babyan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4114800"/>
            <a:ext cx="990600" cy="1981200"/>
          </a:xfrm>
          <a:prstGeom prst="rect">
            <a:avLst/>
          </a:prstGeom>
          <a:noFill/>
        </p:spPr>
      </p:pic>
      <p:pic>
        <p:nvPicPr>
          <p:cNvPr id="29703" name="Picture 7" descr="babyan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4114800"/>
            <a:ext cx="990600" cy="1981200"/>
          </a:xfrm>
          <a:prstGeom prst="rect">
            <a:avLst/>
          </a:prstGeom>
          <a:noFill/>
        </p:spPr>
      </p:pic>
      <p:sp>
        <p:nvSpPr>
          <p:cNvPr id="29704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533400" y="3805238"/>
            <a:ext cx="1981200" cy="12954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762000" y="4267200"/>
            <a:ext cx="15351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hlinkClick r:id="" action="ppaction://hlinkshowjump?jump=nextslide"/>
              </a:rPr>
              <a:t>ANSWER</a:t>
            </a:r>
            <a:endParaRPr 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00200" y="8382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8.</a:t>
            </a:r>
            <a:r>
              <a:rPr lang="en-US" sz="6000"/>
              <a:t>  The little </a:t>
            </a:r>
            <a:r>
              <a:rPr lang="en-US" sz="6000" b="1">
                <a:solidFill>
                  <a:srgbClr val="FF33CC"/>
                </a:solidFill>
              </a:rPr>
              <a:t>babies’</a:t>
            </a:r>
            <a:r>
              <a:rPr lang="en-US" sz="6000"/>
              <a:t> nursery had five beds.</a:t>
            </a:r>
          </a:p>
        </p:txBody>
      </p:sp>
      <p:pic>
        <p:nvPicPr>
          <p:cNvPr id="28675" name="Picture 3" descr="babyan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4114800"/>
            <a:ext cx="990600" cy="1981200"/>
          </a:xfrm>
          <a:prstGeom prst="rect">
            <a:avLst/>
          </a:prstGeom>
          <a:noFill/>
        </p:spPr>
      </p:pic>
      <p:pic>
        <p:nvPicPr>
          <p:cNvPr id="28676" name="Picture 4" descr="babyan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4114800"/>
            <a:ext cx="990600" cy="1981200"/>
          </a:xfrm>
          <a:prstGeom prst="rect">
            <a:avLst/>
          </a:prstGeom>
          <a:noFill/>
        </p:spPr>
      </p:pic>
      <p:pic>
        <p:nvPicPr>
          <p:cNvPr id="28677" name="Picture 5" descr="babyan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114800"/>
            <a:ext cx="990600" cy="1981200"/>
          </a:xfrm>
          <a:prstGeom prst="rect">
            <a:avLst/>
          </a:prstGeom>
          <a:noFill/>
        </p:spPr>
      </p:pic>
      <p:pic>
        <p:nvPicPr>
          <p:cNvPr id="28678" name="Picture 6" descr="babyan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4114800"/>
            <a:ext cx="990600" cy="1981200"/>
          </a:xfrm>
          <a:prstGeom prst="rect">
            <a:avLst/>
          </a:prstGeom>
          <a:noFill/>
        </p:spPr>
      </p:pic>
      <p:pic>
        <p:nvPicPr>
          <p:cNvPr id="28679" name="Picture 7" descr="babyan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4114800"/>
            <a:ext cx="990600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00200" y="8382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9.</a:t>
            </a:r>
            <a:r>
              <a:rPr lang="en-US" sz="6000"/>
              <a:t>  I didn’t know I was eating your cat tuna.</a:t>
            </a:r>
          </a:p>
        </p:txBody>
      </p:sp>
      <p:pic>
        <p:nvPicPr>
          <p:cNvPr id="27657" name="Picture 9" descr="catbow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3657600"/>
            <a:ext cx="2022475" cy="2166938"/>
          </a:xfrm>
          <a:prstGeom prst="rect">
            <a:avLst/>
          </a:prstGeom>
          <a:noFill/>
        </p:spPr>
      </p:pic>
      <p:sp>
        <p:nvSpPr>
          <p:cNvPr id="27658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371600" y="3657600"/>
            <a:ext cx="3048000" cy="2209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1752600" y="438785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hlinkClick r:id="" action="ppaction://hlinkshowjump?jump=nextslide"/>
              </a:rPr>
              <a:t>ANSWER</a:t>
            </a:r>
            <a:endParaRPr 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00200" y="8382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9.</a:t>
            </a:r>
            <a:r>
              <a:rPr lang="en-US" sz="6000"/>
              <a:t>  I didn’t know I was eating your </a:t>
            </a:r>
            <a:r>
              <a:rPr lang="en-US" sz="6000" b="1">
                <a:solidFill>
                  <a:srgbClr val="FF33CC"/>
                </a:solidFill>
              </a:rPr>
              <a:t>cat’s</a:t>
            </a:r>
            <a:r>
              <a:rPr lang="en-US" sz="6000"/>
              <a:t> tuna.</a:t>
            </a:r>
          </a:p>
        </p:txBody>
      </p:sp>
      <p:pic>
        <p:nvPicPr>
          <p:cNvPr id="30723" name="Picture 3" descr="catbow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3657600"/>
            <a:ext cx="2022475" cy="2166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00200" y="8382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10.</a:t>
            </a:r>
            <a:r>
              <a:rPr lang="en-US" sz="6000"/>
              <a:t>  The girls outfits were exactly the same.</a:t>
            </a:r>
          </a:p>
        </p:txBody>
      </p:sp>
      <p:pic>
        <p:nvPicPr>
          <p:cNvPr id="31749" name="Picture 5" descr="girl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581400"/>
            <a:ext cx="2095500" cy="2447925"/>
          </a:xfrm>
          <a:prstGeom prst="rect">
            <a:avLst/>
          </a:prstGeom>
          <a:noFill/>
        </p:spPr>
      </p:pic>
      <p:pic>
        <p:nvPicPr>
          <p:cNvPr id="31751" name="Picture 7" descr="girl-bla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3505200"/>
            <a:ext cx="2095500" cy="2447925"/>
          </a:xfrm>
          <a:prstGeom prst="rect">
            <a:avLst/>
          </a:prstGeom>
          <a:noFill/>
        </p:spPr>
      </p:pic>
      <p:sp>
        <p:nvSpPr>
          <p:cNvPr id="31752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04800" y="3657600"/>
            <a:ext cx="3048000" cy="2209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685800" y="438785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hlinkClick r:id="" action="ppaction://hlinkshowjump?jump=nextslide"/>
              </a:rPr>
              <a:t>ANSWER</a:t>
            </a:r>
            <a:endParaRPr 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00200" y="8382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10.</a:t>
            </a:r>
            <a:r>
              <a:rPr lang="en-US" sz="6000"/>
              <a:t>  The </a:t>
            </a:r>
            <a:r>
              <a:rPr lang="en-US" sz="6000" b="1">
                <a:solidFill>
                  <a:srgbClr val="FF33CC"/>
                </a:solidFill>
              </a:rPr>
              <a:t>girls’</a:t>
            </a:r>
            <a:r>
              <a:rPr lang="en-US" sz="6000"/>
              <a:t> outfits were exactly the same.</a:t>
            </a:r>
          </a:p>
        </p:txBody>
      </p:sp>
      <p:pic>
        <p:nvPicPr>
          <p:cNvPr id="32771" name="Picture 3" descr="girl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581400"/>
            <a:ext cx="2095500" cy="2447925"/>
          </a:xfrm>
          <a:prstGeom prst="rect">
            <a:avLst/>
          </a:prstGeom>
          <a:noFill/>
        </p:spPr>
      </p:pic>
      <p:pic>
        <p:nvPicPr>
          <p:cNvPr id="32772" name="Picture 4" descr="girl-bla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3505200"/>
            <a:ext cx="2095500" cy="2447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00200" y="8382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11.</a:t>
            </a:r>
            <a:r>
              <a:rPr lang="en-US" sz="6000"/>
              <a:t>  We were proud of Chris performance.</a:t>
            </a:r>
          </a:p>
        </p:txBody>
      </p:sp>
      <p:pic>
        <p:nvPicPr>
          <p:cNvPr id="33797" name="Picture 5" descr="trumpetbl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3352800"/>
            <a:ext cx="3238500" cy="3190875"/>
          </a:xfrm>
          <a:prstGeom prst="rect">
            <a:avLst/>
          </a:prstGeom>
          <a:noFill/>
        </p:spPr>
      </p:pic>
      <p:sp>
        <p:nvSpPr>
          <p:cNvPr id="33798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85800" y="3810000"/>
            <a:ext cx="3048000" cy="2209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1066800" y="454025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hlinkClick r:id="" action="ppaction://hlinkshowjump?jump=nextslide"/>
              </a:rPr>
              <a:t>ANSWER</a:t>
            </a:r>
            <a:endParaRPr 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dogbigan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8963" y="2290763"/>
            <a:ext cx="2886075" cy="2276475"/>
          </a:xfrm>
          <a:prstGeom prst="rect">
            <a:avLst/>
          </a:prstGeom>
          <a:noFill/>
        </p:spPr>
      </p:pic>
      <p:pic>
        <p:nvPicPr>
          <p:cNvPr id="7173" name="Picture 5" descr="dogbigani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8963" y="2290763"/>
            <a:ext cx="2886075" cy="2276475"/>
          </a:xfrm>
          <a:prstGeom prst="rect">
            <a:avLst/>
          </a:prstGeom>
          <a:noFill/>
        </p:spPr>
      </p:pic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447800" y="228600"/>
            <a:ext cx="7162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>
                <a:solidFill>
                  <a:schemeClr val="tx2"/>
                </a:solidFill>
              </a:rPr>
              <a:t>The </a:t>
            </a:r>
            <a:r>
              <a:rPr lang="en-US" sz="5400" b="1">
                <a:solidFill>
                  <a:srgbClr val="FF33CC"/>
                </a:solidFill>
              </a:rPr>
              <a:t>dog's</a:t>
            </a:r>
            <a:r>
              <a:rPr lang="en-US" sz="5400">
                <a:solidFill>
                  <a:schemeClr val="tx2"/>
                </a:solidFill>
              </a:rPr>
              <a:t> collar is too large.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457200" y="1736725"/>
            <a:ext cx="76962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>
                <a:solidFill>
                  <a:schemeClr val="tx2"/>
                </a:solidFill>
              </a:rPr>
              <a:t>The word </a:t>
            </a:r>
            <a:r>
              <a:rPr lang="en-US" sz="4000" b="1">
                <a:solidFill>
                  <a:schemeClr val="tx2"/>
                </a:solidFill>
              </a:rPr>
              <a:t>"dog's"</a:t>
            </a:r>
            <a:r>
              <a:rPr lang="en-US" sz="4000">
                <a:solidFill>
                  <a:schemeClr val="tx2"/>
                </a:solidFill>
              </a:rPr>
              <a:t> is the possessive noun. It tells you that the noun </a:t>
            </a:r>
            <a:r>
              <a:rPr lang="en-US" sz="4000" b="1">
                <a:solidFill>
                  <a:schemeClr val="tx2"/>
                </a:solidFill>
              </a:rPr>
              <a:t>"collar"</a:t>
            </a:r>
            <a:r>
              <a:rPr lang="en-US" sz="4000">
                <a:solidFill>
                  <a:schemeClr val="tx2"/>
                </a:solidFill>
              </a:rPr>
              <a:t> belongs to the dog. The dog owns, or possesses the collar.</a:t>
            </a:r>
          </a:p>
          <a:p>
            <a:r>
              <a:rPr lang="en-US" sz="4000">
                <a:solidFill>
                  <a:schemeClr val="tx2"/>
                </a:solidFill>
              </a:rPr>
              <a:t>Add </a:t>
            </a:r>
            <a:r>
              <a:rPr lang="en-US" sz="4000" b="1">
                <a:solidFill>
                  <a:schemeClr val="tx2"/>
                </a:solidFill>
              </a:rPr>
              <a:t>'s</a:t>
            </a:r>
            <a:r>
              <a:rPr lang="en-US" sz="4000">
                <a:solidFill>
                  <a:schemeClr val="tx2"/>
                </a:solidFill>
              </a:rPr>
              <a:t> to the end of a singular noun to make it possessive.</a:t>
            </a:r>
          </a:p>
        </p:txBody>
      </p:sp>
      <p:pic>
        <p:nvPicPr>
          <p:cNvPr id="7179" name="Picture 11" descr="dogpan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72338" y="3505200"/>
            <a:ext cx="1871662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00200" y="8382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None/>
            </a:pPr>
            <a:r>
              <a:rPr lang="en-US" sz="6000" b="1">
                <a:solidFill>
                  <a:schemeClr val="folHlink"/>
                </a:solidFill>
              </a:rPr>
              <a:t>11.</a:t>
            </a:r>
            <a:r>
              <a:rPr lang="en-US" sz="6000"/>
              <a:t>  We were proud of </a:t>
            </a:r>
            <a:r>
              <a:rPr lang="en-US" sz="6000" b="1">
                <a:solidFill>
                  <a:srgbClr val="FF33CC"/>
                </a:solidFill>
              </a:rPr>
              <a:t>Chris’</a:t>
            </a:r>
            <a:r>
              <a:rPr lang="en-US" sz="6000"/>
              <a:t> performance.</a:t>
            </a:r>
          </a:p>
        </p:txBody>
      </p:sp>
      <p:pic>
        <p:nvPicPr>
          <p:cNvPr id="34819" name="Picture 3" descr="trumpetbl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3352800"/>
            <a:ext cx="3238500" cy="3190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/>
              <a:t>How did you do?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400"/>
              <a:t>For more practice, print and complete the online worksheet.</a:t>
            </a:r>
          </a:p>
          <a:p>
            <a:r>
              <a:rPr lang="en-US" sz="4400"/>
              <a:t>Play the online matching game</a:t>
            </a:r>
          </a:p>
        </p:txBody>
      </p:sp>
      <p:pic>
        <p:nvPicPr>
          <p:cNvPr id="35844" name="Picture 4" descr="clickherenow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429000"/>
            <a:ext cx="2228850" cy="815975"/>
          </a:xfrm>
          <a:prstGeom prst="rect">
            <a:avLst/>
          </a:prstGeom>
          <a:noFill/>
        </p:spPr>
      </p:pic>
      <p:pic>
        <p:nvPicPr>
          <p:cNvPr id="35845" name="Picture 5" descr="clickherenow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5029200"/>
            <a:ext cx="2228850" cy="815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/>
              <a:t>The </a:t>
            </a:r>
            <a:r>
              <a:rPr lang="en-US" sz="5400" b="1">
                <a:solidFill>
                  <a:srgbClr val="FF33CC"/>
                </a:solidFill>
              </a:rPr>
              <a:t>sky's</a:t>
            </a:r>
            <a:r>
              <a:rPr lang="en-US" sz="5400"/>
              <a:t> color is changing.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000" b="1"/>
              <a:t>sky</a:t>
            </a:r>
            <a:r>
              <a:rPr lang="en-US" sz="4000"/>
              <a:t> +</a:t>
            </a:r>
            <a:r>
              <a:rPr lang="en-US" sz="4000" b="1"/>
              <a:t> 's</a:t>
            </a:r>
            <a:endParaRPr lang="en-US" sz="4000"/>
          </a:p>
          <a:p>
            <a:r>
              <a:rPr lang="en-US" sz="4000"/>
              <a:t>Add </a:t>
            </a:r>
            <a:r>
              <a:rPr lang="en-US" sz="4000" b="1"/>
              <a:t>'s</a:t>
            </a:r>
            <a:r>
              <a:rPr lang="en-US" sz="4000"/>
              <a:t> to the end of a plural noun that does not end with an </a:t>
            </a:r>
            <a:r>
              <a:rPr lang="en-US" sz="4000" b="1"/>
              <a:t>s</a:t>
            </a:r>
            <a:r>
              <a:rPr lang="en-US" sz="4000"/>
              <a:t>.</a:t>
            </a:r>
            <a:r>
              <a:rPr lang="en-US"/>
              <a:t> </a:t>
            </a:r>
          </a:p>
        </p:txBody>
      </p:sp>
      <p:pic>
        <p:nvPicPr>
          <p:cNvPr id="8196" name="Picture 4" descr="autumn-hi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4114800"/>
            <a:ext cx="3048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iced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/>
              <a:t>We saw the </a:t>
            </a:r>
            <a:r>
              <a:rPr lang="en-US" sz="5400" b="1">
                <a:solidFill>
                  <a:srgbClr val="FF33CC"/>
                </a:solidFill>
              </a:rPr>
              <a:t>children's</a:t>
            </a:r>
            <a:r>
              <a:rPr lang="en-US" sz="5400"/>
              <a:t> snowman.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400" b="1"/>
              <a:t>children</a:t>
            </a:r>
            <a:r>
              <a:rPr lang="en-US" sz="4400"/>
              <a:t> + </a:t>
            </a:r>
            <a:r>
              <a:rPr lang="en-US" sz="4400" b="1"/>
              <a:t>'s</a:t>
            </a:r>
            <a:endParaRPr lang="en-US" sz="4400"/>
          </a:p>
          <a:p>
            <a:r>
              <a:rPr lang="en-US" sz="4400"/>
              <a:t>Add only the </a:t>
            </a:r>
            <a:r>
              <a:rPr lang="en-US" sz="4400" b="1"/>
              <a:t>apostrophe (')</a:t>
            </a:r>
            <a:r>
              <a:rPr lang="en-US" sz="4400"/>
              <a:t> to the end of a plural noun that ends with an s</a:t>
            </a:r>
            <a:r>
              <a:rPr lang="en-US"/>
              <a:t>. </a:t>
            </a:r>
          </a:p>
        </p:txBody>
      </p:sp>
      <p:pic>
        <p:nvPicPr>
          <p:cNvPr id="9220" name="Picture 4" descr="kidslinewin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4876800"/>
            <a:ext cx="3810000" cy="1666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ld-tweet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/>
              <a:t>My </a:t>
            </a:r>
            <a:r>
              <a:rPr lang="en-US" sz="5400" b="1">
                <a:solidFill>
                  <a:srgbClr val="FF33CC"/>
                </a:solidFill>
              </a:rPr>
              <a:t>sisters</a:t>
            </a:r>
            <a:r>
              <a:rPr lang="en-US" sz="5400" b="1"/>
              <a:t>'</a:t>
            </a:r>
            <a:r>
              <a:rPr lang="en-US" sz="5400"/>
              <a:t> names are Kate and Nikki.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400" b="1"/>
              <a:t>sisters</a:t>
            </a:r>
            <a:r>
              <a:rPr lang="en-US" sz="4400"/>
              <a:t> +</a:t>
            </a:r>
            <a:r>
              <a:rPr lang="en-US" sz="4400" b="1"/>
              <a:t> '</a:t>
            </a:r>
            <a:endParaRPr lang="en-US" sz="4400"/>
          </a:p>
          <a:p>
            <a:r>
              <a:rPr lang="en-US" sz="4400"/>
              <a:t>Optional: If the noun is singular and ends with an s, add </a:t>
            </a:r>
            <a:r>
              <a:rPr lang="en-US" sz="4400" b="1"/>
              <a:t>'s </a:t>
            </a:r>
            <a:r>
              <a:rPr lang="en-US" sz="4400"/>
              <a:t>or</a:t>
            </a:r>
            <a:r>
              <a:rPr lang="en-US" sz="4400" b="1"/>
              <a:t> </a:t>
            </a:r>
            <a:r>
              <a:rPr lang="en-US" sz="4400"/>
              <a:t>add only the </a:t>
            </a:r>
            <a:r>
              <a:rPr lang="en-US" sz="4400" b="1"/>
              <a:t>apostrophe (')</a:t>
            </a:r>
            <a:r>
              <a:rPr lang="en-US" sz="4400"/>
              <a:t>. </a:t>
            </a:r>
          </a:p>
        </p:txBody>
      </p:sp>
      <p:pic>
        <p:nvPicPr>
          <p:cNvPr id="10244" name="Picture 4" descr="girlpn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13638" y="4876800"/>
            <a:ext cx="1249362" cy="1981200"/>
          </a:xfrm>
          <a:prstGeom prst="rect">
            <a:avLst/>
          </a:prstGeom>
          <a:noFill/>
        </p:spPr>
      </p:pic>
      <p:pic>
        <p:nvPicPr>
          <p:cNvPr id="10245" name="Picture 5" descr="girliedressu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4872038"/>
            <a:ext cx="1049338" cy="198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1219200"/>
            <a:ext cx="7010400" cy="1295400"/>
          </a:xfrm>
        </p:spPr>
        <p:txBody>
          <a:bodyPr/>
          <a:lstStyle/>
          <a:p>
            <a:r>
              <a:rPr lang="en-US" sz="4800"/>
              <a:t>The </a:t>
            </a:r>
            <a:r>
              <a:rPr lang="en-US" sz="4800" b="1">
                <a:solidFill>
                  <a:srgbClr val="FF33CC"/>
                </a:solidFill>
              </a:rPr>
              <a:t>bus's</a:t>
            </a:r>
            <a:r>
              <a:rPr lang="en-US" sz="4800"/>
              <a:t> engine stopped. </a:t>
            </a:r>
            <a:br>
              <a:rPr lang="en-US" sz="4800"/>
            </a:br>
            <a:r>
              <a:rPr lang="en-US" sz="4800"/>
              <a:t>The </a:t>
            </a:r>
            <a:r>
              <a:rPr lang="en-US" sz="4800" b="1">
                <a:solidFill>
                  <a:srgbClr val="FF33CC"/>
                </a:solidFill>
              </a:rPr>
              <a:t>bus'</a:t>
            </a:r>
            <a:r>
              <a:rPr lang="en-US" sz="4800"/>
              <a:t> engine stopped.</a:t>
            </a:r>
            <a:r>
              <a:rPr lang="en-US" sz="3500"/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3352800"/>
            <a:ext cx="7010400" cy="4114800"/>
          </a:xfrm>
        </p:spPr>
        <p:txBody>
          <a:bodyPr/>
          <a:lstStyle/>
          <a:p>
            <a:r>
              <a:rPr lang="en-US" sz="4400"/>
              <a:t>Note: Most sources recommend the shorter version if the ending "iz" sound is not wanted.</a:t>
            </a:r>
            <a:r>
              <a:rPr lang="en-US"/>
              <a:t> </a:t>
            </a:r>
          </a:p>
        </p:txBody>
      </p:sp>
      <p:pic>
        <p:nvPicPr>
          <p:cNvPr id="11268" name="Picture 4" descr="busl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0800" y="990600"/>
            <a:ext cx="2286000" cy="1243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438400"/>
            <a:ext cx="7010400" cy="1295400"/>
          </a:xfrm>
        </p:spPr>
        <p:txBody>
          <a:bodyPr/>
          <a:lstStyle/>
          <a:p>
            <a:r>
              <a:rPr lang="en-US" sz="4400" b="1" i="1"/>
              <a:t>Can you find the noun in each sentence that should be possessive? Write it correctly on your paper. </a:t>
            </a:r>
            <a:endParaRPr lang="en-US" sz="4400"/>
          </a:p>
        </p:txBody>
      </p:sp>
      <p:pic>
        <p:nvPicPr>
          <p:cNvPr id="12294" name="Picture 6" descr="writ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4114800"/>
            <a:ext cx="2628900" cy="25146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762000"/>
            <a:ext cx="7543800" cy="4114800"/>
          </a:xfrm>
        </p:spPr>
        <p:txBody>
          <a:bodyPr/>
          <a:lstStyle/>
          <a:p>
            <a:pPr marL="533400" indent="-533400">
              <a:buClr>
                <a:schemeClr val="folHlink"/>
              </a:buClr>
              <a:buSzPct val="200000"/>
              <a:buFont typeface="Wingdings" pitchFamily="2" charset="2"/>
              <a:buAutoNum type="arabicPeriod"/>
            </a:pPr>
            <a:r>
              <a:rPr lang="en-US"/>
              <a:t> </a:t>
            </a:r>
            <a:r>
              <a:rPr lang="en-US" sz="6000"/>
              <a:t>The Pilgrims ship was uncomfortable. </a:t>
            </a:r>
          </a:p>
        </p:txBody>
      </p:sp>
      <p:pic>
        <p:nvPicPr>
          <p:cNvPr id="13317" name="Picture 5" descr="shi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3810000"/>
            <a:ext cx="3352800" cy="2481263"/>
          </a:xfrm>
          <a:prstGeom prst="rect">
            <a:avLst/>
          </a:prstGeom>
          <a:noFill/>
        </p:spPr>
      </p:pic>
      <p:sp>
        <p:nvSpPr>
          <p:cNvPr id="13318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676400" y="3657600"/>
            <a:ext cx="3048000" cy="2209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2057400" y="438785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hlinkClick r:id="" action="ppaction://hlinkshowjump?jump=nextslide"/>
              </a:rPr>
              <a:t>ANSWER</a:t>
            </a:r>
            <a:endParaRPr 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scade">
  <a:themeElements>
    <a:clrScheme name="Cascade 10">
      <a:dk1>
        <a:srgbClr val="FFFFCC"/>
      </a:dk1>
      <a:lt1>
        <a:srgbClr val="FFFFFF"/>
      </a:lt1>
      <a:dk2>
        <a:srgbClr val="000066"/>
      </a:dk2>
      <a:lt2>
        <a:srgbClr val="FFFFFF"/>
      </a:lt2>
      <a:accent1>
        <a:srgbClr val="0078F0"/>
      </a:accent1>
      <a:accent2>
        <a:srgbClr val="CCECFF"/>
      </a:accent2>
      <a:accent3>
        <a:srgbClr val="AAAAB8"/>
      </a:accent3>
      <a:accent4>
        <a:srgbClr val="DADADA"/>
      </a:accent4>
      <a:accent5>
        <a:srgbClr val="AABEF6"/>
      </a:accent5>
      <a:accent6>
        <a:srgbClr val="B9D6E7"/>
      </a:accent6>
      <a:hlink>
        <a:srgbClr val="FFCC00"/>
      </a:hlink>
      <a:folHlink>
        <a:srgbClr val="FFCC00"/>
      </a:folHlink>
    </a:clrScheme>
    <a:fontScheme name="Cascad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ascade 1">
        <a:dk1>
          <a:srgbClr val="C0C0C0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5C5C8A"/>
        </a:accent6>
        <a:hlink>
          <a:srgbClr val="FFFF99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2">
        <a:dk1>
          <a:srgbClr val="CC99FF"/>
        </a:dk1>
        <a:lt1>
          <a:srgbClr val="FFFFFF"/>
        </a:lt1>
        <a:dk2>
          <a:srgbClr val="400040"/>
        </a:dk2>
        <a:lt2>
          <a:srgbClr val="FFFFFF"/>
        </a:lt2>
        <a:accent1>
          <a:srgbClr val="FF66FF"/>
        </a:accent1>
        <a:accent2>
          <a:srgbClr val="CC00CC"/>
        </a:accent2>
        <a:accent3>
          <a:srgbClr val="AFAAAF"/>
        </a:accent3>
        <a:accent4>
          <a:srgbClr val="DADADA"/>
        </a:accent4>
        <a:accent5>
          <a:srgbClr val="FFB8FF"/>
        </a:accent5>
        <a:accent6>
          <a:srgbClr val="B900B9"/>
        </a:accent6>
        <a:hlink>
          <a:srgbClr val="FF7C80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3">
        <a:dk1>
          <a:srgbClr val="CC99FF"/>
        </a:dk1>
        <a:lt1>
          <a:srgbClr val="FFFFFF"/>
        </a:lt1>
        <a:dk2>
          <a:srgbClr val="34022D"/>
        </a:dk2>
        <a:lt2>
          <a:srgbClr val="FFFFFF"/>
        </a:lt2>
        <a:accent1>
          <a:srgbClr val="775EC8"/>
        </a:accent1>
        <a:accent2>
          <a:srgbClr val="9933FF"/>
        </a:accent2>
        <a:accent3>
          <a:srgbClr val="AEAAAD"/>
        </a:accent3>
        <a:accent4>
          <a:srgbClr val="DADADA"/>
        </a:accent4>
        <a:accent5>
          <a:srgbClr val="BDB6E0"/>
        </a:accent5>
        <a:accent6>
          <a:srgbClr val="8A2DE7"/>
        </a:accent6>
        <a:hlink>
          <a:srgbClr val="993366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4">
        <a:dk1>
          <a:srgbClr val="FFFFCC"/>
        </a:dk1>
        <a:lt1>
          <a:srgbClr val="FFFFFF"/>
        </a:lt1>
        <a:dk2>
          <a:srgbClr val="000066"/>
        </a:dk2>
        <a:lt2>
          <a:srgbClr val="FFFFFF"/>
        </a:lt2>
        <a:accent1>
          <a:srgbClr val="0078F0"/>
        </a:accent1>
        <a:accent2>
          <a:srgbClr val="CCECFF"/>
        </a:accent2>
        <a:accent3>
          <a:srgbClr val="AAAAB8"/>
        </a:accent3>
        <a:accent4>
          <a:srgbClr val="DADADA"/>
        </a:accent4>
        <a:accent5>
          <a:srgbClr val="AABEF6"/>
        </a:accent5>
        <a:accent6>
          <a:srgbClr val="B9D6E7"/>
        </a:accent6>
        <a:hlink>
          <a:srgbClr val="3399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5">
        <a:dk1>
          <a:srgbClr val="00FFFF"/>
        </a:dk1>
        <a:lt1>
          <a:srgbClr val="FFFFFF"/>
        </a:lt1>
        <a:dk2>
          <a:srgbClr val="4E009C"/>
        </a:dk2>
        <a:lt2>
          <a:srgbClr val="FFFFFF"/>
        </a:lt2>
        <a:accent1>
          <a:srgbClr val="00A8A4"/>
        </a:accent1>
        <a:accent2>
          <a:srgbClr val="3399FF"/>
        </a:accent2>
        <a:accent3>
          <a:srgbClr val="B2AACB"/>
        </a:accent3>
        <a:accent4>
          <a:srgbClr val="DADADA"/>
        </a:accent4>
        <a:accent5>
          <a:srgbClr val="AAD1CF"/>
        </a:accent5>
        <a:accent6>
          <a:srgbClr val="2D8A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6">
        <a:dk1>
          <a:srgbClr val="CCCC33"/>
        </a:dk1>
        <a:lt1>
          <a:srgbClr val="FFFFFF"/>
        </a:lt1>
        <a:dk2>
          <a:srgbClr val="003300"/>
        </a:dk2>
        <a:lt2>
          <a:srgbClr val="FFFFCC"/>
        </a:lt2>
        <a:accent1>
          <a:srgbClr val="008000"/>
        </a:accent1>
        <a:accent2>
          <a:srgbClr val="669900"/>
        </a:accent2>
        <a:accent3>
          <a:srgbClr val="AAADAA"/>
        </a:accent3>
        <a:accent4>
          <a:srgbClr val="DADADA"/>
        </a:accent4>
        <a:accent5>
          <a:srgbClr val="AAC0AA"/>
        </a:accent5>
        <a:accent6>
          <a:srgbClr val="5C8A00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7">
        <a:dk1>
          <a:srgbClr val="CCCC99"/>
        </a:dk1>
        <a:lt1>
          <a:srgbClr val="FFFFFF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E2CAAA"/>
        </a:accent5>
        <a:accent6>
          <a:srgbClr val="8A5C2D"/>
        </a:accent6>
        <a:hlink>
          <a:srgbClr val="FFFFCC"/>
        </a:hlink>
        <a:folHlink>
          <a:srgbClr val="DDD8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8">
        <a:dk1>
          <a:srgbClr val="204162"/>
        </a:dk1>
        <a:lt1>
          <a:srgbClr val="FFFFFF"/>
        </a:lt1>
        <a:dk2>
          <a:srgbClr val="204162"/>
        </a:dk2>
        <a:lt2>
          <a:srgbClr val="003300"/>
        </a:lt2>
        <a:accent1>
          <a:srgbClr val="99CC00"/>
        </a:accent1>
        <a:accent2>
          <a:srgbClr val="336633"/>
        </a:accent2>
        <a:accent3>
          <a:srgbClr val="FFFFFF"/>
        </a:accent3>
        <a:accent4>
          <a:srgbClr val="1A3653"/>
        </a:accent4>
        <a:accent5>
          <a:srgbClr val="CAE2AA"/>
        </a:accent5>
        <a:accent6>
          <a:srgbClr val="2D5C2D"/>
        </a:accent6>
        <a:hlink>
          <a:srgbClr val="6666FF"/>
        </a:hlink>
        <a:folHlink>
          <a:srgbClr val="C5C2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scade 9">
        <a:dk1>
          <a:srgbClr val="000000"/>
        </a:dk1>
        <a:lt1>
          <a:srgbClr val="FFFFFF"/>
        </a:lt1>
        <a:dk2>
          <a:srgbClr val="1C1C34"/>
        </a:dk2>
        <a:lt2>
          <a:srgbClr val="000066"/>
        </a:lt2>
        <a:accent1>
          <a:srgbClr val="DDDDDD"/>
        </a:accent1>
        <a:accent2>
          <a:srgbClr val="6699CC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5C8AB9"/>
        </a:accent6>
        <a:hlink>
          <a:srgbClr val="005A58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scade 10">
        <a:dk1>
          <a:srgbClr val="FFFFCC"/>
        </a:dk1>
        <a:lt1>
          <a:srgbClr val="FFFFFF"/>
        </a:lt1>
        <a:dk2>
          <a:srgbClr val="000066"/>
        </a:dk2>
        <a:lt2>
          <a:srgbClr val="FFFFFF"/>
        </a:lt2>
        <a:accent1>
          <a:srgbClr val="0078F0"/>
        </a:accent1>
        <a:accent2>
          <a:srgbClr val="CCECFF"/>
        </a:accent2>
        <a:accent3>
          <a:srgbClr val="AAAAB8"/>
        </a:accent3>
        <a:accent4>
          <a:srgbClr val="DADADA"/>
        </a:accent4>
        <a:accent5>
          <a:srgbClr val="AABEF6"/>
        </a:accent5>
        <a:accent6>
          <a:srgbClr val="B9D6E7"/>
        </a:accent6>
        <a:hlink>
          <a:srgbClr val="FFCC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145</TotalTime>
  <Words>454</Words>
  <Application>Microsoft Office PowerPoint</Application>
  <PresentationFormat>On-screen Show (4:3)</PresentationFormat>
  <Paragraphs>55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Times New Roman</vt:lpstr>
      <vt:lpstr>Wingdings</vt:lpstr>
      <vt:lpstr>Cascade</vt:lpstr>
      <vt:lpstr>Possessive Nouns</vt:lpstr>
      <vt:lpstr>Slide 2</vt:lpstr>
      <vt:lpstr>Slide 3</vt:lpstr>
      <vt:lpstr>The sky's color is changing.</vt:lpstr>
      <vt:lpstr>We saw the children's snowman.</vt:lpstr>
      <vt:lpstr>My sisters' names are Kate and Nikki.</vt:lpstr>
      <vt:lpstr>The bus's engine stopped.  The bus' engine stopped. </vt:lpstr>
      <vt:lpstr>Can you find the noun in each sentence that should be possessive? Write it correctly on your paper. 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How did you do?</vt:lpstr>
    </vt:vector>
  </TitlesOfParts>
  <Company>Jefferson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Possessive Nouns</dc:title>
  <dc:creator>Jefferson County Schools</dc:creator>
  <cp:lastModifiedBy>ctorresa</cp:lastModifiedBy>
  <cp:revision>9</cp:revision>
  <dcterms:created xsi:type="dcterms:W3CDTF">2002-01-02T02:45:23Z</dcterms:created>
  <dcterms:modified xsi:type="dcterms:W3CDTF">2011-12-09T18:18:37Z</dcterms:modified>
</cp:coreProperties>
</file>